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4876800" cy="7620000"/>
  <p:notesSz cx="6858000" cy="9144000"/>
  <p:embeddedFontLst>
    <p:embeddedFont>
      <p:font typeface="GoodTime Script" charset="1" panose="02000504000000020004"/>
      <p:regular r:id="rId22"/>
    </p:embeddedFont>
    <p:embeddedFont>
      <p:font typeface="Calibri (MS)" charset="1" panose="020F0502020204030204"/>
      <p:regular r:id="rId23"/>
    </p:embeddedFont>
    <p:embeddedFont>
      <p:font typeface="Bebas Neue" charset="1" panose="00000500000000000000"/>
      <p:regular r:id="rId24"/>
    </p:embeddedFont>
    <p:embeddedFont>
      <p:font typeface="Calibri (MS) Bold" charset="1" panose="020F0702030404030204"/>
      <p:regular r:id="rId25"/>
    </p:embeddedFont>
    <p:embeddedFont>
      <p:font typeface="Abril Fatface" charset="1" panose="02000503000000020003"/>
      <p:regular r:id="rId26"/>
    </p:embeddedFont>
    <p:embeddedFont>
      <p:font typeface="Times New Roman MT Bold" charset="1" panose="02030802070405020303"/>
      <p:regular r:id="rId27"/>
    </p:embeddedFont>
    <p:embeddedFont>
      <p:font typeface="Times New Roman MT" charset="1" panose="02030502070405020303"/>
      <p:regular r:id="rId28"/>
    </p:embeddedFont>
    <p:embeddedFont>
      <p:font typeface="Calibri (MS) Bold Italics" charset="1" panose="020F07020304040A0204"/>
      <p:regular r:id="rId29"/>
    </p:embeddedFont>
    <p:embeddedFont>
      <p:font typeface="Trocchi" charset="1" panose="00000500000000000000"/>
      <p:regular r:id="rId30"/>
    </p:embeddedFont>
    <p:embeddedFont>
      <p:font typeface="Arimo" charset="1" panose="020B0604020202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https://github.com/Ledejesus" TargetMode="External" Type="http://schemas.openxmlformats.org/officeDocument/2006/relationships/hyperlink"/><Relationship Id="rId12" Target="http://linkedin.com/in/leticia-de-jesus-23b808249/" TargetMode="External" Type="http://schemas.openxmlformats.org/officeDocument/2006/relationships/hyperlink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4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00225"/>
            <a:ext cx="4876800" cy="7319775"/>
          </a:xfrm>
          <a:custGeom>
            <a:avLst/>
            <a:gdLst/>
            <a:ahLst/>
            <a:cxnLst/>
            <a:rect r="r" b="b" t="t" l="l"/>
            <a:pathLst>
              <a:path h="7319775" w="4876800">
                <a:moveTo>
                  <a:pt x="0" y="0"/>
                </a:moveTo>
                <a:lnTo>
                  <a:pt x="4876800" y="0"/>
                </a:lnTo>
                <a:lnTo>
                  <a:pt x="4876800" y="7319775"/>
                </a:lnTo>
                <a:lnTo>
                  <a:pt x="0" y="7319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403" y="7079783"/>
            <a:ext cx="2897994" cy="5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4"/>
              </a:lnSpc>
            </a:pPr>
            <a:r>
              <a:rPr lang="en-US" sz="3994">
                <a:solidFill>
                  <a:srgbClr val="000000"/>
                </a:solidFill>
                <a:latin typeface="GoodTime Script"/>
                <a:ea typeface="GoodTime Script"/>
                <a:cs typeface="GoodTime Script"/>
                <a:sym typeface="GoodTime Script"/>
              </a:rPr>
              <a:t>Leticia de Jesus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151495"/>
            <a:ext cx="4876800" cy="451720"/>
          </a:xfrm>
          <a:custGeom>
            <a:avLst/>
            <a:gdLst/>
            <a:ahLst/>
            <a:cxnLst/>
            <a:rect r="r" b="b" t="t" l="l"/>
            <a:pathLst>
              <a:path h="451720" w="4876800">
                <a:moveTo>
                  <a:pt x="0" y="0"/>
                </a:moveTo>
                <a:lnTo>
                  <a:pt x="4876800" y="0"/>
                </a:lnTo>
                <a:lnTo>
                  <a:pt x="4876800" y="451720"/>
                </a:lnTo>
                <a:lnTo>
                  <a:pt x="0" y="451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5" t="0" r="-19065" b="-2138303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40" y="315907"/>
            <a:ext cx="4926080" cy="7393740"/>
          </a:xfrm>
          <a:custGeom>
            <a:avLst/>
            <a:gdLst/>
            <a:ahLst/>
            <a:cxnLst/>
            <a:rect r="r" b="b" t="t" l="l"/>
            <a:pathLst>
              <a:path h="7393740" w="4926080">
                <a:moveTo>
                  <a:pt x="0" y="0"/>
                </a:moveTo>
                <a:lnTo>
                  <a:pt x="4926080" y="0"/>
                </a:lnTo>
                <a:lnTo>
                  <a:pt x="4926080" y="7393740"/>
                </a:lnTo>
                <a:lnTo>
                  <a:pt x="0" y="7393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280" y="0"/>
            <a:ext cx="4926080" cy="384213"/>
          </a:xfrm>
          <a:custGeom>
            <a:avLst/>
            <a:gdLst/>
            <a:ahLst/>
            <a:cxnLst/>
            <a:rect r="r" b="b" t="t" l="l"/>
            <a:pathLst>
              <a:path h="384213" w="4926080">
                <a:moveTo>
                  <a:pt x="0" y="0"/>
                </a:moveTo>
                <a:lnTo>
                  <a:pt x="4926080" y="0"/>
                </a:lnTo>
                <a:lnTo>
                  <a:pt x="4926080" y="384213"/>
                </a:lnTo>
                <a:lnTo>
                  <a:pt x="0" y="384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18" t="0" r="-28118" b="-290658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0448" y="-192697"/>
            <a:ext cx="75838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57"/>
              </a:lnSpc>
              <a:spcBef>
                <a:spcPct val="0"/>
              </a:spcBef>
            </a:pPr>
            <a:r>
              <a:rPr lang="en-US" sz="4826" strike="noStrike" u="none">
                <a:solidFill>
                  <a:srgbClr val="301703"/>
                </a:solidFill>
                <a:latin typeface="Abril Fatface"/>
                <a:ea typeface="Abril Fatface"/>
                <a:cs typeface="Abril Fatface"/>
                <a:sym typeface="Abril Fatface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454" y="6437376"/>
            <a:ext cx="1950720" cy="1182624"/>
          </a:xfrm>
          <a:custGeom>
            <a:avLst/>
            <a:gdLst/>
            <a:ahLst/>
            <a:cxnLst/>
            <a:rect r="r" b="b" t="t" l="l"/>
            <a:pathLst>
              <a:path h="1182624" w="1950720">
                <a:moveTo>
                  <a:pt x="0" y="0"/>
                </a:moveTo>
                <a:lnTo>
                  <a:pt x="1950720" y="0"/>
                </a:lnTo>
                <a:lnTo>
                  <a:pt x="1950720" y="1182624"/>
                </a:lnTo>
                <a:lnTo>
                  <a:pt x="0" y="1182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386" y="0"/>
            <a:ext cx="4556028" cy="731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1"/>
              </a:lnSpc>
            </a:pPr>
            <a:r>
              <a:rPr lang="en-US" sz="20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              </a:t>
            </a:r>
            <a:r>
              <a:rPr lang="en-US" sz="20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 que é?</a:t>
            </a:r>
          </a:p>
          <a:p>
            <a:pPr algn="just">
              <a:lnSpc>
                <a:spcPts val="20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Todo elemento HTML é uma caixa encantada! O Box Model define o tamanho total dessa caixa com base em quatro partes mágicas:</a:t>
            </a:r>
          </a:p>
          <a:p>
            <a:pPr algn="just">
              <a:lnSpc>
                <a:spcPts val="1951"/>
              </a:lnSpc>
            </a:pPr>
          </a:p>
          <a:p>
            <a:pPr algn="just" marL="421335" indent="-210668" lvl="1">
              <a:lnSpc>
                <a:spcPts val="1951"/>
              </a:lnSpc>
              <a:buFont typeface="Arial"/>
              <a:buChar char="•"/>
            </a:pPr>
            <a:r>
              <a:rPr lang="en-US" b="true" sz="1951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Conteúdo</a:t>
            </a:r>
          </a:p>
          <a:p>
            <a:pPr algn="just" marL="421335" indent="-210668" lvl="1">
              <a:lnSpc>
                <a:spcPts val="1951"/>
              </a:lnSpc>
              <a:buFont typeface="Arial"/>
              <a:buChar char="•"/>
            </a:pPr>
            <a:r>
              <a:rPr lang="en-US" b="true" sz="1951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Preenchimento (padding)</a:t>
            </a:r>
          </a:p>
          <a:p>
            <a:pPr algn="just" marL="421335" indent="-210668" lvl="1">
              <a:lnSpc>
                <a:spcPts val="1951"/>
              </a:lnSpc>
              <a:buFont typeface="Arial"/>
              <a:buChar char="•"/>
            </a:pPr>
            <a:r>
              <a:rPr lang="en-US" b="true" sz="1951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Borda (border)</a:t>
            </a:r>
          </a:p>
          <a:p>
            <a:pPr algn="just" marL="421335" indent="-210668" lvl="1">
              <a:lnSpc>
                <a:spcPts val="1951"/>
              </a:lnSpc>
              <a:buFont typeface="Arial"/>
              <a:buChar char="•"/>
            </a:pPr>
            <a:r>
              <a:rPr lang="en-US" b="true" sz="1951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Margem (margin)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📜 Regra Simples:</a:t>
            </a:r>
          </a:p>
          <a:p>
            <a:pPr algn="just">
              <a:lnSpc>
                <a:spcPts val="1951"/>
              </a:lnSpc>
            </a:pPr>
          </a:p>
          <a:p>
            <a:pPr algn="just" marL="421335" indent="-210668" lvl="1">
              <a:lnSpc>
                <a:spcPts val="1951"/>
              </a:lnSpc>
              <a:buFont typeface="Arial"/>
              <a:buChar char="•"/>
            </a:pPr>
            <a:r>
              <a:rPr lang="en-US" sz="1951">
                <a:solidFill>
                  <a:srgbClr val="FF3131"/>
                </a:solidFill>
                <a:latin typeface="Calibri (MS)"/>
                <a:ea typeface="Calibri (MS)"/>
                <a:cs typeface="Calibri (MS)"/>
                <a:sym typeface="Calibri (MS)"/>
              </a:rPr>
              <a:t>padding:</a:t>
            </a: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Empurra o conteúdo para dentro da caixa como se estivesse protegendo a poção no centro do caldeirão.</a:t>
            </a:r>
          </a:p>
          <a:p>
            <a:pPr algn="just" marL="421335" indent="-210668" lvl="1">
              <a:lnSpc>
                <a:spcPts val="1951"/>
              </a:lnSpc>
              <a:buFont typeface="Arial"/>
              <a:buChar char="•"/>
            </a:pPr>
            <a:r>
              <a:rPr lang="en-US" sz="1951">
                <a:solidFill>
                  <a:srgbClr val="FF3131"/>
                </a:solidFill>
                <a:latin typeface="Calibri (MS)"/>
                <a:ea typeface="Calibri (MS)"/>
                <a:cs typeface="Calibri (MS)"/>
                <a:sym typeface="Calibri (MS)"/>
              </a:rPr>
              <a:t>margin:</a:t>
            </a: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Afasta outras caixas da sua  criando espaço entre frascos mágicos na prateleira.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2451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0522" y="5360480"/>
            <a:ext cx="361816" cy="367326"/>
          </a:xfrm>
          <a:custGeom>
            <a:avLst/>
            <a:gdLst/>
            <a:ahLst/>
            <a:cxnLst/>
            <a:rect r="r" b="b" t="t" l="l"/>
            <a:pathLst>
              <a:path h="367326" w="361816">
                <a:moveTo>
                  <a:pt x="0" y="0"/>
                </a:moveTo>
                <a:lnTo>
                  <a:pt x="361816" y="0"/>
                </a:lnTo>
                <a:lnTo>
                  <a:pt x="361816" y="367326"/>
                </a:lnTo>
                <a:lnTo>
                  <a:pt x="0" y="367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1816" y="5422286"/>
            <a:ext cx="4424017" cy="179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1"/>
              </a:lnSpc>
            </a:pPr>
            <a:r>
              <a:rPr lang="en-US" sz="20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Dica :</a:t>
            </a: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Use box-sizing: border-box; no CSS global. Isso faz com que width e height incluam padding e border, facilitando o cálculo dos tamanhos como se o frasco já viesse com medidas exatas!</a:t>
            </a:r>
          </a:p>
          <a:p>
            <a:pPr algn="just">
              <a:lnSpc>
                <a:spcPts val="19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454" y="6437376"/>
            <a:ext cx="1950720" cy="1182624"/>
          </a:xfrm>
          <a:custGeom>
            <a:avLst/>
            <a:gdLst/>
            <a:ahLst/>
            <a:cxnLst/>
            <a:rect r="r" b="b" t="t" l="l"/>
            <a:pathLst>
              <a:path h="1182624" w="1950720">
                <a:moveTo>
                  <a:pt x="0" y="0"/>
                </a:moveTo>
                <a:lnTo>
                  <a:pt x="1950720" y="0"/>
                </a:lnTo>
                <a:lnTo>
                  <a:pt x="1950720" y="1182624"/>
                </a:lnTo>
                <a:lnTo>
                  <a:pt x="0" y="1182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9058" y="2254600"/>
            <a:ext cx="5334917" cy="2708170"/>
          </a:xfrm>
          <a:custGeom>
            <a:avLst/>
            <a:gdLst/>
            <a:ahLst/>
            <a:cxnLst/>
            <a:rect r="r" b="b" t="t" l="l"/>
            <a:pathLst>
              <a:path h="2708170" w="5334917">
                <a:moveTo>
                  <a:pt x="0" y="0"/>
                </a:moveTo>
                <a:lnTo>
                  <a:pt x="5334916" y="0"/>
                </a:lnTo>
                <a:lnTo>
                  <a:pt x="5334916" y="2708170"/>
                </a:lnTo>
                <a:lnTo>
                  <a:pt x="0" y="2708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63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6392" y="-250435"/>
            <a:ext cx="4424017" cy="2352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1"/>
              </a:lnSpc>
            </a:pPr>
            <a:r>
              <a:rPr lang="en-US" sz="20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              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Contexto Real:</a:t>
            </a: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Estilizando uma poção ou seja, uma caixa de conteúdo com ingredientes bem definidos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24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00225"/>
            <a:ext cx="4876800" cy="7319775"/>
          </a:xfrm>
          <a:custGeom>
            <a:avLst/>
            <a:gdLst/>
            <a:ahLst/>
            <a:cxnLst/>
            <a:rect r="r" b="b" t="t" l="l"/>
            <a:pathLst>
              <a:path h="7319775" w="4876800">
                <a:moveTo>
                  <a:pt x="0" y="0"/>
                </a:moveTo>
                <a:lnTo>
                  <a:pt x="4876800" y="0"/>
                </a:lnTo>
                <a:lnTo>
                  <a:pt x="4876800" y="7319775"/>
                </a:lnTo>
                <a:lnTo>
                  <a:pt x="0" y="7319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876800" cy="404416"/>
          </a:xfrm>
          <a:custGeom>
            <a:avLst/>
            <a:gdLst/>
            <a:ahLst/>
            <a:cxnLst/>
            <a:rect r="r" b="b" t="t" l="l"/>
            <a:pathLst>
              <a:path h="404416" w="4876800">
                <a:moveTo>
                  <a:pt x="0" y="0"/>
                </a:moveTo>
                <a:lnTo>
                  <a:pt x="4876800" y="0"/>
                </a:lnTo>
                <a:lnTo>
                  <a:pt x="4876800" y="404416"/>
                </a:lnTo>
                <a:lnTo>
                  <a:pt x="0" y="404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7099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49997" y="-147450"/>
            <a:ext cx="77680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57"/>
              </a:lnSpc>
              <a:spcBef>
                <a:spcPct val="0"/>
              </a:spcBef>
            </a:pPr>
            <a:r>
              <a:rPr lang="en-US" sz="4826" strike="noStrike" u="none">
                <a:solidFill>
                  <a:srgbClr val="301703"/>
                </a:solidFill>
                <a:latin typeface="Abril Fatface"/>
                <a:ea typeface="Abril Fatface"/>
                <a:cs typeface="Abril Fatface"/>
                <a:sym typeface="Abril Fatface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386" y="701246"/>
            <a:ext cx="4556028" cy="483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1"/>
              </a:lnSpc>
            </a:pPr>
            <a:r>
              <a:rPr lang="en-US" sz="20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              </a:t>
            </a:r>
            <a:r>
              <a:rPr lang="en-US" sz="20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 que é?</a:t>
            </a:r>
          </a:p>
          <a:p>
            <a:pPr algn="just">
              <a:lnSpc>
                <a:spcPts val="20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É garantir que seu site se transforme magicamente para se adaptar a qualquer tamanho de tela  seja um celular (o menor pergaminho) ou um desktop (a mesa do diretor). A responsividade é o feitiço que torna seu layout fluido e inteligente.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✨ </a:t>
            </a:r>
            <a:r>
              <a:rPr lang="en-US" sz="19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Por que aprender?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Porque o celular é o dispositivo mais usado no mundo bruxo e trouxa. Seu site precisa ser impecável nele como uma capa que se ajusta ao corpo de quem a veste.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2451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5145" y="6426459"/>
            <a:ext cx="1968727" cy="1193541"/>
          </a:xfrm>
          <a:custGeom>
            <a:avLst/>
            <a:gdLst/>
            <a:ahLst/>
            <a:cxnLst/>
            <a:rect r="r" b="b" t="t" l="l"/>
            <a:pathLst>
              <a:path h="1193541" w="1968727">
                <a:moveTo>
                  <a:pt x="0" y="0"/>
                </a:moveTo>
                <a:lnTo>
                  <a:pt x="1968727" y="0"/>
                </a:lnTo>
                <a:lnTo>
                  <a:pt x="1968727" y="1193541"/>
                </a:lnTo>
                <a:lnTo>
                  <a:pt x="0" y="119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7545" y="6578859"/>
            <a:ext cx="1968727" cy="1193541"/>
          </a:xfrm>
          <a:custGeom>
            <a:avLst/>
            <a:gdLst/>
            <a:ahLst/>
            <a:cxnLst/>
            <a:rect r="r" b="b" t="t" l="l"/>
            <a:pathLst>
              <a:path h="1193541" w="1968727">
                <a:moveTo>
                  <a:pt x="0" y="0"/>
                </a:moveTo>
                <a:lnTo>
                  <a:pt x="1968727" y="0"/>
                </a:lnTo>
                <a:lnTo>
                  <a:pt x="1968727" y="1193541"/>
                </a:lnTo>
                <a:lnTo>
                  <a:pt x="0" y="119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3894" y="4685384"/>
            <a:ext cx="4556028" cy="210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1"/>
              </a:lnSpc>
            </a:pPr>
            <a:r>
              <a:rPr lang="en-US" sz="20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</a:t>
            </a:r>
          </a:p>
          <a:p>
            <a:pPr algn="just">
              <a:lnSpc>
                <a:spcPts val="1951"/>
              </a:lnSpc>
            </a:pPr>
            <a:r>
              <a:rPr lang="en-US" sz="19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Contexto Real: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Adaptando o layout da News do Profeta Diário para mobile sem perder nenhum detalhe mágico.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24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2108" y="81238"/>
            <a:ext cx="5301015" cy="3652113"/>
          </a:xfrm>
          <a:custGeom>
            <a:avLst/>
            <a:gdLst/>
            <a:ahLst/>
            <a:cxnLst/>
            <a:rect r="r" b="b" t="t" l="l"/>
            <a:pathLst>
              <a:path h="3652113" w="5301015">
                <a:moveTo>
                  <a:pt x="0" y="0"/>
                </a:moveTo>
                <a:lnTo>
                  <a:pt x="5301016" y="0"/>
                </a:lnTo>
                <a:lnTo>
                  <a:pt x="5301016" y="3652113"/>
                </a:lnTo>
                <a:lnTo>
                  <a:pt x="0" y="3652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12" r="0" b="-3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327" y="4500773"/>
            <a:ext cx="263974" cy="267994"/>
          </a:xfrm>
          <a:custGeom>
            <a:avLst/>
            <a:gdLst/>
            <a:ahLst/>
            <a:cxnLst/>
            <a:rect r="r" b="b" t="t" l="l"/>
            <a:pathLst>
              <a:path h="267994" w="263974">
                <a:moveTo>
                  <a:pt x="0" y="0"/>
                </a:moveTo>
                <a:lnTo>
                  <a:pt x="263974" y="0"/>
                </a:lnTo>
                <a:lnTo>
                  <a:pt x="263974" y="267994"/>
                </a:lnTo>
                <a:lnTo>
                  <a:pt x="0" y="26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0772" y="4561702"/>
            <a:ext cx="4556028" cy="177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51"/>
              </a:lnSpc>
            </a:pPr>
            <a:r>
              <a:rPr lang="en-US" sz="16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Dica: </a:t>
            </a:r>
          </a:p>
          <a:p>
            <a:pPr algn="just">
              <a:lnSpc>
                <a:spcPts val="1651"/>
              </a:lnSpc>
            </a:pPr>
            <a:r>
              <a:rPr lang="en-US" sz="16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Pense Mobile-First: comece estilizando para telas pequenas e use @media para adicionar complexidade conforme o tamanho aumenta. </a:t>
            </a:r>
          </a:p>
          <a:p>
            <a:pPr algn="just">
              <a:lnSpc>
                <a:spcPts val="1651"/>
              </a:lnSpc>
            </a:pPr>
            <a:r>
              <a:rPr lang="en-US" sz="16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Assim, seu código cresce como um feitiço bem lançado com precisão e elegância.</a:t>
            </a:r>
          </a:p>
          <a:p>
            <a:pPr algn="just">
              <a:lnSpc>
                <a:spcPts val="1651"/>
              </a:lnSpc>
            </a:pPr>
          </a:p>
          <a:p>
            <a:pPr algn="just">
              <a:lnSpc>
                <a:spcPts val="2051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0864" y="6426459"/>
            <a:ext cx="1968727" cy="1193541"/>
          </a:xfrm>
          <a:custGeom>
            <a:avLst/>
            <a:gdLst/>
            <a:ahLst/>
            <a:cxnLst/>
            <a:rect r="r" b="b" t="t" l="l"/>
            <a:pathLst>
              <a:path h="1193541" w="1968727">
                <a:moveTo>
                  <a:pt x="0" y="0"/>
                </a:moveTo>
                <a:lnTo>
                  <a:pt x="1968727" y="0"/>
                </a:lnTo>
                <a:lnTo>
                  <a:pt x="1968727" y="1193541"/>
                </a:lnTo>
                <a:lnTo>
                  <a:pt x="0" y="1193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398" y="5559452"/>
            <a:ext cx="541015" cy="541015"/>
          </a:xfrm>
          <a:custGeom>
            <a:avLst/>
            <a:gdLst/>
            <a:ahLst/>
            <a:cxnLst/>
            <a:rect r="r" b="b" t="t" l="l"/>
            <a:pathLst>
              <a:path h="541015" w="541015">
                <a:moveTo>
                  <a:pt x="0" y="0"/>
                </a:moveTo>
                <a:lnTo>
                  <a:pt x="541015" y="0"/>
                </a:lnTo>
                <a:lnTo>
                  <a:pt x="541015" y="541015"/>
                </a:lnTo>
                <a:lnTo>
                  <a:pt x="0" y="54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4015" y="5721760"/>
            <a:ext cx="1446128" cy="352329"/>
          </a:xfrm>
          <a:custGeom>
            <a:avLst/>
            <a:gdLst/>
            <a:ahLst/>
            <a:cxnLst/>
            <a:rect r="r" b="b" t="t" l="l"/>
            <a:pathLst>
              <a:path h="352329" w="1446128">
                <a:moveTo>
                  <a:pt x="0" y="0"/>
                </a:moveTo>
                <a:lnTo>
                  <a:pt x="1446128" y="0"/>
                </a:lnTo>
                <a:lnTo>
                  <a:pt x="1446128" y="352329"/>
                </a:lnTo>
                <a:lnTo>
                  <a:pt x="0" y="352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1733" y="1363192"/>
            <a:ext cx="1543336" cy="2831809"/>
          </a:xfrm>
          <a:custGeom>
            <a:avLst/>
            <a:gdLst/>
            <a:ahLst/>
            <a:cxnLst/>
            <a:rect r="r" b="b" t="t" l="l"/>
            <a:pathLst>
              <a:path h="2831809" w="1543336">
                <a:moveTo>
                  <a:pt x="0" y="0"/>
                </a:moveTo>
                <a:lnTo>
                  <a:pt x="1543336" y="0"/>
                </a:lnTo>
                <a:lnTo>
                  <a:pt x="1543336" y="2831809"/>
                </a:lnTo>
                <a:lnTo>
                  <a:pt x="0" y="2831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203" y="6437376"/>
            <a:ext cx="1950720" cy="1182624"/>
          </a:xfrm>
          <a:custGeom>
            <a:avLst/>
            <a:gdLst/>
            <a:ahLst/>
            <a:cxnLst/>
            <a:rect r="r" b="b" t="t" l="l"/>
            <a:pathLst>
              <a:path h="1182624" w="1950720">
                <a:moveTo>
                  <a:pt x="0" y="0"/>
                </a:moveTo>
                <a:lnTo>
                  <a:pt x="1950720" y="0"/>
                </a:lnTo>
                <a:lnTo>
                  <a:pt x="1950720" y="1182624"/>
                </a:lnTo>
                <a:lnTo>
                  <a:pt x="0" y="11826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2145" y="1454217"/>
            <a:ext cx="423058" cy="559331"/>
          </a:xfrm>
          <a:custGeom>
            <a:avLst/>
            <a:gdLst/>
            <a:ahLst/>
            <a:cxnLst/>
            <a:rect r="r" b="b" t="t" l="l"/>
            <a:pathLst>
              <a:path h="559331" w="423058">
                <a:moveTo>
                  <a:pt x="0" y="0"/>
                </a:moveTo>
                <a:lnTo>
                  <a:pt x="423058" y="0"/>
                </a:lnTo>
                <a:lnTo>
                  <a:pt x="423058" y="559331"/>
                </a:lnTo>
                <a:lnTo>
                  <a:pt x="0" y="559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829" y="5763304"/>
            <a:ext cx="195210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u="sng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  <a:hlinkClick r:id="rId11" tooltip="https://github.com/Ledejesus"/>
              </a:rPr>
              <a:t>Ledejesus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9758" y="5833424"/>
            <a:ext cx="135016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u="sng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  <a:hlinkClick r:id="rId12" tooltip="http://linkedin.com/in/leticia-de-jesus-23b808249/"/>
              </a:rPr>
              <a:t>Leticia de jesus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766" y="356785"/>
            <a:ext cx="3293269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Obrigada por ler 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0880" y="5431817"/>
            <a:ext cx="224504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Ebook criado para fins didáticos.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4833647"/>
            <a:ext cx="48768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Ebook de minha autoria com o foco no desafio do bootcamp da Dio e Universia, de  Fundamentos de IA Generativa</a:t>
            </a:r>
          </a:p>
          <a:p>
            <a:pPr algn="ctr">
              <a:lnSpc>
                <a:spcPts val="16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270" y="0"/>
            <a:ext cx="3765704" cy="2796036"/>
          </a:xfrm>
          <a:custGeom>
            <a:avLst/>
            <a:gdLst/>
            <a:ahLst/>
            <a:cxnLst/>
            <a:rect r="r" b="b" t="t" l="l"/>
            <a:pathLst>
              <a:path h="2796036" w="3765704">
                <a:moveTo>
                  <a:pt x="0" y="0"/>
                </a:moveTo>
                <a:lnTo>
                  <a:pt x="3765704" y="0"/>
                </a:lnTo>
                <a:lnTo>
                  <a:pt x="3765704" y="2796036"/>
                </a:lnTo>
                <a:lnTo>
                  <a:pt x="0" y="2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639568"/>
            <a:ext cx="4876800" cy="4492752"/>
          </a:xfrm>
          <a:custGeom>
            <a:avLst/>
            <a:gdLst/>
            <a:ahLst/>
            <a:cxnLst/>
            <a:rect r="r" b="b" t="t" l="l"/>
            <a:pathLst>
              <a:path h="4492752" w="4876800">
                <a:moveTo>
                  <a:pt x="0" y="0"/>
                </a:moveTo>
                <a:lnTo>
                  <a:pt x="4876800" y="0"/>
                </a:lnTo>
                <a:lnTo>
                  <a:pt x="4876800" y="4492752"/>
                </a:lnTo>
                <a:lnTo>
                  <a:pt x="0" y="4492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386" y="3030319"/>
            <a:ext cx="4556028" cy="439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Parabéns, jovem bruxo!</a:t>
            </a: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Você acaba de receber sua carta de admissão para a escola de Magia e Bruxaria da Web. 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 mundo da programação, o HTML e o CSS são os seus primeiros e mais poderosos feitiços.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 HTML (HyperText Markup Language) é a Estrutura, o castelo, as paredes e as masmorras.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 </a:t>
            </a: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CSS (Cascading Style Sheets) é o estilo as cores das bandeiras das casas, os retratos falantes e a elegância dos salões.</a:t>
            </a:r>
          </a:p>
          <a:p>
            <a:pPr algn="l">
              <a:lnSpc>
                <a:spcPts val="1951"/>
              </a:lnSpc>
            </a:pPr>
          </a:p>
          <a:p>
            <a:pPr algn="l">
              <a:lnSpc>
                <a:spcPts val="1551"/>
              </a:lnSpc>
              <a:spcBef>
                <a:spcPct val="0"/>
              </a:spcBef>
            </a:pPr>
            <a:r>
              <a:rPr lang="en-US" sz="155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Este Grimório contém os conhecimentos fundamentais para você sair de um "Trouxa Digital" e se tornar um verdadeiro Mago da Web.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22872"/>
            <a:ext cx="4876800" cy="4492752"/>
          </a:xfrm>
          <a:custGeom>
            <a:avLst/>
            <a:gdLst/>
            <a:ahLst/>
            <a:cxnLst/>
            <a:rect r="r" b="b" t="t" l="l"/>
            <a:pathLst>
              <a:path h="4492752" w="4876800">
                <a:moveTo>
                  <a:pt x="0" y="0"/>
                </a:moveTo>
                <a:lnTo>
                  <a:pt x="4876800" y="0"/>
                </a:lnTo>
                <a:lnTo>
                  <a:pt x="4876800" y="4492752"/>
                </a:lnTo>
                <a:lnTo>
                  <a:pt x="0" y="4492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3040" y="5077063"/>
            <a:ext cx="1950720" cy="1448410"/>
          </a:xfrm>
          <a:custGeom>
            <a:avLst/>
            <a:gdLst/>
            <a:ahLst/>
            <a:cxnLst/>
            <a:rect r="r" b="b" t="t" l="l"/>
            <a:pathLst>
              <a:path h="1448410" w="1950720">
                <a:moveTo>
                  <a:pt x="0" y="0"/>
                </a:moveTo>
                <a:lnTo>
                  <a:pt x="1950720" y="0"/>
                </a:lnTo>
                <a:lnTo>
                  <a:pt x="1950720" y="1448410"/>
                </a:lnTo>
                <a:lnTo>
                  <a:pt x="0" y="1448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386" y="1769706"/>
            <a:ext cx="4556028" cy="204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1"/>
              </a:lnSpc>
            </a:pPr>
            <a:r>
              <a:rPr lang="en-US" sz="19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Guia de Campo para o Jovem Bruxo da Web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Esta seção é seu guia rápido para os feitiços mais cruciais que você usará diariamente. Lembre-se, a prática leva à Maestria da Varinha!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4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1797"/>
            <a:ext cx="4876800" cy="7288203"/>
          </a:xfrm>
          <a:custGeom>
            <a:avLst/>
            <a:gdLst/>
            <a:ahLst/>
            <a:cxnLst/>
            <a:rect r="r" b="b" t="t" l="l"/>
            <a:pathLst>
              <a:path h="7288203" w="4876800">
                <a:moveTo>
                  <a:pt x="0" y="0"/>
                </a:moveTo>
                <a:lnTo>
                  <a:pt x="4876800" y="0"/>
                </a:lnTo>
                <a:lnTo>
                  <a:pt x="4876800" y="7288203"/>
                </a:lnTo>
                <a:lnTo>
                  <a:pt x="0" y="7288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2" t="-105" r="0" b="-7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4440" y="0"/>
            <a:ext cx="6012294" cy="487680"/>
          </a:xfrm>
          <a:custGeom>
            <a:avLst/>
            <a:gdLst/>
            <a:ahLst/>
            <a:cxnLst/>
            <a:rect r="r" b="b" t="t" l="l"/>
            <a:pathLst>
              <a:path h="487680" w="6012294">
                <a:moveTo>
                  <a:pt x="0" y="0"/>
                </a:moveTo>
                <a:lnTo>
                  <a:pt x="6012294" y="0"/>
                </a:lnTo>
                <a:lnTo>
                  <a:pt x="6012294" y="487680"/>
                </a:lnTo>
                <a:lnTo>
                  <a:pt x="0" y="487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14" t="0" r="-7714" b="-20359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4545" y="-115878"/>
            <a:ext cx="66771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57"/>
              </a:lnSpc>
              <a:spcBef>
                <a:spcPct val="0"/>
              </a:spcBef>
            </a:pPr>
            <a:r>
              <a:rPr lang="en-US" sz="4826" strike="noStrike" u="none">
                <a:solidFill>
                  <a:srgbClr val="301703"/>
                </a:solidFill>
                <a:latin typeface="Abril Fatface"/>
                <a:ea typeface="Abril Fatface"/>
                <a:cs typeface="Abril Fatface"/>
                <a:sym typeface="Abril Fatface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1190" y="6578336"/>
            <a:ext cx="1718208" cy="1041664"/>
          </a:xfrm>
          <a:custGeom>
            <a:avLst/>
            <a:gdLst/>
            <a:ahLst/>
            <a:cxnLst/>
            <a:rect r="r" b="b" t="t" l="l"/>
            <a:pathLst>
              <a:path h="1041664" w="1718208">
                <a:moveTo>
                  <a:pt x="0" y="0"/>
                </a:moveTo>
                <a:lnTo>
                  <a:pt x="1718208" y="0"/>
                </a:lnTo>
                <a:lnTo>
                  <a:pt x="1718208" y="1041664"/>
                </a:lnTo>
                <a:lnTo>
                  <a:pt x="0" y="104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386" y="487680"/>
            <a:ext cx="4556028" cy="438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1"/>
              </a:lnSpc>
            </a:pPr>
            <a:r>
              <a:rPr lang="en-US" sz="20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              </a:t>
            </a:r>
            <a:r>
              <a:rPr lang="en-US" sz="20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 que é?</a:t>
            </a:r>
          </a:p>
          <a:p>
            <a:pPr algn="just">
              <a:lnSpc>
                <a:spcPts val="2051"/>
              </a:lnSpc>
            </a:pPr>
          </a:p>
          <a:p>
            <a:pPr algn="just">
              <a:lnSpc>
                <a:spcPts val="2051"/>
              </a:lnSpc>
            </a:pPr>
            <a:r>
              <a:rPr lang="en-US" sz="20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Usar as tags corretas para dar significado, não apenas aparência, ao seu conteúdo. É como revelar o esqueleto invisível da página, que só o Mapa consegue revelar. 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✨ </a:t>
            </a:r>
            <a:r>
              <a:rPr lang="en-US" sz="19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Por que aprender?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Porque melhora a acessibilidade (para leitores de tela) e impulsiona o SEO (para o Google, nosso Profeta Diário digital). Ou seja, seu site fica mais inclusivo e mais fácil de ser encontrado.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just">
              <a:lnSpc>
                <a:spcPts val="24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1190" y="6578336"/>
            <a:ext cx="1718208" cy="1041664"/>
          </a:xfrm>
          <a:custGeom>
            <a:avLst/>
            <a:gdLst/>
            <a:ahLst/>
            <a:cxnLst/>
            <a:rect r="r" b="b" t="t" l="l"/>
            <a:pathLst>
              <a:path h="1041664" w="1718208">
                <a:moveTo>
                  <a:pt x="0" y="0"/>
                </a:moveTo>
                <a:lnTo>
                  <a:pt x="1718208" y="0"/>
                </a:lnTo>
                <a:lnTo>
                  <a:pt x="1718208" y="1041664"/>
                </a:lnTo>
                <a:lnTo>
                  <a:pt x="0" y="104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1861" y="1561143"/>
            <a:ext cx="5140523" cy="3320218"/>
          </a:xfrm>
          <a:custGeom>
            <a:avLst/>
            <a:gdLst/>
            <a:ahLst/>
            <a:cxnLst/>
            <a:rect r="r" b="b" t="t" l="l"/>
            <a:pathLst>
              <a:path h="3320218" w="5140523">
                <a:moveTo>
                  <a:pt x="0" y="0"/>
                </a:moveTo>
                <a:lnTo>
                  <a:pt x="5140522" y="0"/>
                </a:lnTo>
                <a:lnTo>
                  <a:pt x="5140522" y="3320218"/>
                </a:lnTo>
                <a:lnTo>
                  <a:pt x="0" y="3320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502" r="0" b="-139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551" y="5887143"/>
            <a:ext cx="361816" cy="367326"/>
          </a:xfrm>
          <a:custGeom>
            <a:avLst/>
            <a:gdLst/>
            <a:ahLst/>
            <a:cxnLst/>
            <a:rect r="r" b="b" t="t" l="l"/>
            <a:pathLst>
              <a:path h="367326" w="361816">
                <a:moveTo>
                  <a:pt x="0" y="0"/>
                </a:moveTo>
                <a:lnTo>
                  <a:pt x="361816" y="0"/>
                </a:lnTo>
                <a:lnTo>
                  <a:pt x="361816" y="367326"/>
                </a:lnTo>
                <a:lnTo>
                  <a:pt x="0" y="367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459" y="291816"/>
            <a:ext cx="4289808" cy="126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31"/>
              </a:lnSpc>
            </a:pPr>
            <a:r>
              <a:rPr lang="en-US" sz="193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Contexto Real:</a:t>
            </a:r>
          </a:p>
          <a:p>
            <a:pPr algn="just">
              <a:lnSpc>
                <a:spcPts val="1931"/>
              </a:lnSpc>
            </a:pPr>
          </a:p>
          <a:p>
            <a:pPr algn="just">
              <a:lnSpc>
                <a:spcPts val="1931"/>
              </a:lnSpc>
            </a:pPr>
            <a:r>
              <a:rPr lang="en-US" sz="193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Estrutura de artigo como uma edição da News do Profeta Diário.</a:t>
            </a:r>
          </a:p>
          <a:p>
            <a:pPr algn="just">
              <a:lnSpc>
                <a:spcPts val="193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87680" y="5959862"/>
            <a:ext cx="4289808" cy="104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99"/>
              </a:lnSpc>
            </a:pPr>
            <a:r>
              <a:rPr lang="en-US" sz="15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Dica:</a:t>
            </a:r>
          </a:p>
          <a:p>
            <a:pPr algn="just">
              <a:lnSpc>
                <a:spcPts val="1599"/>
              </a:lnSpc>
            </a:pPr>
            <a:r>
              <a:rPr lang="en-US" sz="15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Sempre use </a:t>
            </a:r>
            <a:r>
              <a:rPr lang="en-US" sz="1599" b="true">
                <a:solidFill>
                  <a:srgbClr val="FF3131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&lt;main&gt;</a:t>
            </a:r>
            <a:r>
              <a:rPr lang="en-US" sz="15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para o conteúdo principal e </a:t>
            </a:r>
            <a:r>
              <a:rPr lang="en-US" sz="1599" b="true">
                <a:solidFill>
                  <a:srgbClr val="FF3131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&lt;section&gt;</a:t>
            </a:r>
            <a:r>
              <a:rPr lang="en-US" sz="15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ou </a:t>
            </a:r>
            <a:r>
              <a:rPr lang="en-US" sz="1599" b="true">
                <a:solidFill>
                  <a:srgbClr val="FF3131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&lt;article&gt;</a:t>
            </a:r>
            <a:r>
              <a:rPr lang="en-US" sz="15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15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para blocos de conteúdo independentes.</a:t>
            </a:r>
          </a:p>
          <a:p>
            <a:pPr algn="just">
              <a:lnSpc>
                <a:spcPts val="1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2683"/>
            <a:ext cx="4876800" cy="7319775"/>
          </a:xfrm>
          <a:custGeom>
            <a:avLst/>
            <a:gdLst/>
            <a:ahLst/>
            <a:cxnLst/>
            <a:rect r="r" b="b" t="t" l="l"/>
            <a:pathLst>
              <a:path h="7319775" w="4876800">
                <a:moveTo>
                  <a:pt x="0" y="0"/>
                </a:moveTo>
                <a:lnTo>
                  <a:pt x="4876800" y="0"/>
                </a:lnTo>
                <a:lnTo>
                  <a:pt x="4876800" y="7319775"/>
                </a:lnTo>
                <a:lnTo>
                  <a:pt x="0" y="7319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003"/>
            <a:ext cx="4876800" cy="487680"/>
          </a:xfrm>
          <a:custGeom>
            <a:avLst/>
            <a:gdLst/>
            <a:ahLst/>
            <a:cxnLst/>
            <a:rect r="r" b="b" t="t" l="l"/>
            <a:pathLst>
              <a:path h="487680" w="4876800">
                <a:moveTo>
                  <a:pt x="0" y="0"/>
                </a:moveTo>
                <a:lnTo>
                  <a:pt x="4876800" y="0"/>
                </a:lnTo>
                <a:lnTo>
                  <a:pt x="4876800" y="487680"/>
                </a:lnTo>
                <a:lnTo>
                  <a:pt x="0" y="487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009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5686" y="-60722"/>
            <a:ext cx="74542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57"/>
              </a:lnSpc>
              <a:spcBef>
                <a:spcPct val="0"/>
              </a:spcBef>
            </a:pPr>
            <a:r>
              <a:rPr lang="en-US" sz="4826" strike="noStrike" u="none">
                <a:solidFill>
                  <a:srgbClr val="301703"/>
                </a:solidFill>
                <a:latin typeface="Abril Fatface"/>
                <a:ea typeface="Abril Fatface"/>
                <a:cs typeface="Abril Fatface"/>
                <a:sym typeface="Abril Fatface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454" y="6437376"/>
            <a:ext cx="1950720" cy="1182624"/>
          </a:xfrm>
          <a:custGeom>
            <a:avLst/>
            <a:gdLst/>
            <a:ahLst/>
            <a:cxnLst/>
            <a:rect r="r" b="b" t="t" l="l"/>
            <a:pathLst>
              <a:path h="1182624" w="1950720">
                <a:moveTo>
                  <a:pt x="0" y="0"/>
                </a:moveTo>
                <a:lnTo>
                  <a:pt x="1950720" y="0"/>
                </a:lnTo>
                <a:lnTo>
                  <a:pt x="1950720" y="1182624"/>
                </a:lnTo>
                <a:lnTo>
                  <a:pt x="0" y="1182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386" y="107973"/>
            <a:ext cx="4556028" cy="582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1"/>
              </a:lnSpc>
            </a:pPr>
            <a:r>
              <a:rPr lang="en-US" sz="20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              </a:t>
            </a:r>
            <a:r>
              <a:rPr lang="en-US" sz="20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 que é?</a:t>
            </a:r>
          </a:p>
          <a:p>
            <a:pPr algn="just">
              <a:lnSpc>
                <a:spcPts val="20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Ferramentas do CSS que permitem lançar feitiços de estilo com precisão direcionando-os para elementos específicos da sua página.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📜 </a:t>
            </a:r>
            <a:r>
              <a:rPr lang="en-US" sz="19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Regra Simples:</a:t>
            </a:r>
          </a:p>
          <a:p>
            <a:pPr algn="just">
              <a:lnSpc>
                <a:spcPts val="1951"/>
              </a:lnSpc>
            </a:pPr>
          </a:p>
          <a:p>
            <a:pPr algn="just" marL="421335" indent="-210668" lvl="1">
              <a:lnSpc>
                <a:spcPts val="1951"/>
              </a:lnSpc>
              <a:buFont typeface="Arial"/>
              <a:buChar char="•"/>
            </a:pPr>
            <a:r>
              <a:rPr lang="en-US" sz="1951">
                <a:solidFill>
                  <a:srgbClr val="FF3131"/>
                </a:solidFill>
                <a:latin typeface="Calibri (MS)"/>
                <a:ea typeface="Calibri (MS)"/>
                <a:cs typeface="Calibri (MS)"/>
                <a:sym typeface="Calibri (MS)"/>
              </a:rPr>
              <a:t>.classe</a:t>
            </a: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(o ponto): Como um uniforme de casa (vários alunos usam). </a:t>
            </a: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 para aplicar o mesmo estilo a muitos elementos.</a:t>
            </a:r>
          </a:p>
          <a:p>
            <a:pPr algn="just">
              <a:lnSpc>
                <a:spcPts val="1951"/>
              </a:lnSpc>
            </a:pPr>
          </a:p>
          <a:p>
            <a:pPr algn="just" marL="421335" indent="-210668" lvl="1">
              <a:lnSpc>
                <a:spcPts val="1951"/>
              </a:lnSpc>
              <a:buFont typeface="Arial"/>
              <a:buChar char="•"/>
            </a:pPr>
            <a:r>
              <a:rPr lang="en-US" sz="1951">
                <a:solidFill>
                  <a:srgbClr val="FF3131"/>
                </a:solidFill>
                <a:latin typeface="Calibri (MS)"/>
                <a:ea typeface="Calibri (MS)"/>
                <a:cs typeface="Calibri (MS)"/>
                <a:sym typeface="Calibri (MS)"/>
              </a:rPr>
              <a:t>#id </a:t>
            </a: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(o jogo da velha): Como a cicatriz de raio (única). </a:t>
            </a:r>
          </a:p>
          <a:p>
            <a:pPr algn="just">
              <a:lnSpc>
                <a:spcPts val="1951"/>
              </a:lnSpc>
            </a:pP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 para estilizar apenas um elemento.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1951"/>
              </a:lnSpc>
            </a:pPr>
            <a:r>
              <a:rPr lang="en-US" sz="195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Contexto Real:</a:t>
            </a:r>
            <a:r>
              <a:rPr lang="en-US" sz="19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Cartão de Identificação de Aluno</a:t>
            </a:r>
          </a:p>
          <a:p>
            <a:pPr algn="just">
              <a:lnSpc>
                <a:spcPts val="1951"/>
              </a:lnSpc>
            </a:pPr>
          </a:p>
          <a:p>
            <a:pPr algn="just">
              <a:lnSpc>
                <a:spcPts val="24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454" y="6437376"/>
            <a:ext cx="1950720" cy="1182624"/>
          </a:xfrm>
          <a:custGeom>
            <a:avLst/>
            <a:gdLst/>
            <a:ahLst/>
            <a:cxnLst/>
            <a:rect r="r" b="b" t="t" l="l"/>
            <a:pathLst>
              <a:path h="1182624" w="1950720">
                <a:moveTo>
                  <a:pt x="0" y="0"/>
                </a:moveTo>
                <a:lnTo>
                  <a:pt x="1950720" y="0"/>
                </a:lnTo>
                <a:lnTo>
                  <a:pt x="1950720" y="1182624"/>
                </a:lnTo>
                <a:lnTo>
                  <a:pt x="0" y="1182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2536" y="2542119"/>
            <a:ext cx="5201871" cy="3745631"/>
          </a:xfrm>
          <a:custGeom>
            <a:avLst/>
            <a:gdLst/>
            <a:ahLst/>
            <a:cxnLst/>
            <a:rect r="r" b="b" t="t" l="l"/>
            <a:pathLst>
              <a:path h="3745631" w="5201871">
                <a:moveTo>
                  <a:pt x="0" y="0"/>
                </a:moveTo>
                <a:lnTo>
                  <a:pt x="5201872" y="0"/>
                </a:lnTo>
                <a:lnTo>
                  <a:pt x="5201872" y="3745631"/>
                </a:lnTo>
                <a:lnTo>
                  <a:pt x="0" y="3745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2536" y="305500"/>
            <a:ext cx="5288007" cy="2203501"/>
          </a:xfrm>
          <a:custGeom>
            <a:avLst/>
            <a:gdLst/>
            <a:ahLst/>
            <a:cxnLst/>
            <a:rect r="r" b="b" t="t" l="l"/>
            <a:pathLst>
              <a:path h="2203501" w="5288007">
                <a:moveTo>
                  <a:pt x="0" y="0"/>
                </a:moveTo>
                <a:lnTo>
                  <a:pt x="5288008" y="0"/>
                </a:lnTo>
                <a:lnTo>
                  <a:pt x="5288008" y="2203501"/>
                </a:lnTo>
                <a:lnTo>
                  <a:pt x="0" y="2203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29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DAG3GAY-bms</dc:identifier>
  <dcterms:modified xsi:type="dcterms:W3CDTF">2011-08-01T06:04:30Z</dcterms:modified>
  <cp:revision>1</cp:revision>
  <dc:title>Leticia de Jesus</dc:title>
</cp:coreProperties>
</file>